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7" r:id="rId2"/>
    <p:sldId id="303" r:id="rId3"/>
    <p:sldId id="259" r:id="rId4"/>
    <p:sldId id="260" r:id="rId5"/>
    <p:sldId id="297" r:id="rId6"/>
    <p:sldId id="263" r:id="rId7"/>
    <p:sldId id="298" r:id="rId8"/>
    <p:sldId id="294" r:id="rId9"/>
    <p:sldId id="262" r:id="rId10"/>
    <p:sldId id="264" r:id="rId11"/>
    <p:sldId id="306" r:id="rId12"/>
    <p:sldId id="305" r:id="rId13"/>
    <p:sldId id="307" r:id="rId14"/>
    <p:sldId id="308" r:id="rId15"/>
    <p:sldId id="309" r:id="rId16"/>
    <p:sldId id="267" r:id="rId17"/>
    <p:sldId id="268" r:id="rId18"/>
    <p:sldId id="293" r:id="rId19"/>
    <p:sldId id="281" r:id="rId20"/>
    <p:sldId id="311" r:id="rId21"/>
    <p:sldId id="290" r:id="rId22"/>
    <p:sldId id="274" r:id="rId23"/>
    <p:sldId id="310" r:id="rId24"/>
    <p:sldId id="277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11" autoAdjust="0"/>
  </p:normalViewPr>
  <p:slideViewPr>
    <p:cSldViewPr>
      <p:cViewPr>
        <p:scale>
          <a:sx n="71" d="100"/>
          <a:sy n="71" d="100"/>
        </p:scale>
        <p:origin x="-13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/>
              <a:t>フローティング広告に対する印象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ja-JP" altLang="en-US"/>
                      <a:t>不快に感じる
</a:t>
                    </a:r>
                    <a:r>
                      <a:rPr lang="en-US" altLang="ja-JP"/>
                      <a:t>77%</a:t>
                    </a:r>
                    <a:endParaRPr lang="ja-JP" alt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ja-JP" altLang="en-US"/>
                      <a:t>不快に感じない
</a:t>
                    </a:r>
                    <a:r>
                      <a:rPr lang="en-US" altLang="ja-JP"/>
                      <a:t>33%</a:t>
                    </a:r>
                    <a:endParaRPr lang="ja-JP" alt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Sheet1!$A$1:$A$2</c:f>
              <c:strCache>
                <c:ptCount val="2"/>
                <c:pt idx="0">
                  <c:v>不快に感じる</c:v>
                </c:pt>
                <c:pt idx="1">
                  <c:v>不快に感じない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77</c:v>
                </c:pt>
                <c:pt idx="1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7D117-C399-4C6F-8A53-CC74C0B6CE5F}" type="datetimeFigureOut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6AF4A-3277-4421-BCF2-77F588D67C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299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698DD-8EC0-4667-91D1-750E9501F66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7457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/>
              <a:t>また</a:t>
            </a:r>
            <a:r>
              <a:rPr lang="en-US" altLang="ja-JP" dirty="0" smtClean="0"/>
              <a:t>10</a:t>
            </a:r>
            <a:r>
              <a:rPr lang="ja-JP" altLang="en-US" dirty="0" smtClean="0"/>
              <a:t>代～</a:t>
            </a:r>
            <a:r>
              <a:rPr lang="en-US" altLang="ja-JP" dirty="0" smtClean="0"/>
              <a:t>60</a:t>
            </a:r>
            <a:r>
              <a:rPr lang="ja-JP" altLang="en-US" dirty="0" smtClean="0"/>
              <a:t>代のインターネットユーザー</a:t>
            </a:r>
            <a:r>
              <a:rPr lang="en-US" altLang="ja-JP" dirty="0" smtClean="0"/>
              <a:t>300</a:t>
            </a:r>
            <a:r>
              <a:rPr lang="ja-JP" altLang="en-US" dirty="0" smtClean="0"/>
              <a:t>人に調査したところ、</a:t>
            </a:r>
            <a:r>
              <a:rPr lang="en-US" altLang="ja-JP" dirty="0" smtClean="0"/>
              <a:t>77</a:t>
            </a:r>
            <a:r>
              <a:rPr lang="ja-JP" altLang="en-US" dirty="0" smtClean="0"/>
              <a:t>％が「コンテンツを見る前に強制的に広告が出現するフローティング広告に不快感をもつ」と回答。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46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不快感を感じる広告はブランドイメージが下がるという資料を探す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0588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不快感を感じないフローティング広告＝最強なのか？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最強のフローティング広告を提案＝不快感を無くす以外の要素が必要になってくる？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015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インターネット（パソコン、携帯、ゲーム機等）の利用人口の増加（２０１１年 ９６１０万人 全体の７９．１％）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698DD-8EC0-4667-91D1-750E9501F66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868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広告が重要しされているってことを口頭で説明　現状分析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140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ここからは</a:t>
            </a:r>
            <a:r>
              <a:rPr kumimoji="1" lang="en-US" altLang="ja-JP" dirty="0" smtClean="0"/>
              <a:t>We</a:t>
            </a:r>
            <a:r>
              <a:rPr kumimoji="1" lang="ja-JP" altLang="en-US" dirty="0" err="1" smtClean="0"/>
              <a:t>ｂ</a:t>
            </a:r>
            <a:r>
              <a:rPr kumimoji="1" lang="ja-JP" altLang="en-US" dirty="0" smtClean="0"/>
              <a:t>広告について説明していきます。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広告には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つの～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257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この問題を解決できないか？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602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45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広告専用のスペースがあることを説明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666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クリック率あがった資料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71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6AF4A-3277-4421-BCF2-77F588D67C5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58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8E717-AB7E-4AE1-BFF2-2E660752893D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1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41700-C725-4103-9813-666F332E2EB9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7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9057-3454-43E7-90A4-593FA35B4D76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504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4123E-78F7-46F8-AE64-830498D0DF34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112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7884-6370-4671-B523-2918CEA119D4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07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4D17-88AC-4424-B752-91D6DD7225DA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59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3428-22D1-47AF-A8B2-F530AED40678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84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372D-BA3A-41DA-A008-5B7FBC8C94E7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31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62AB-BDEB-4519-A9A5-48863F63507F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34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5593-9058-439D-9E57-8F96A070C53C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53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24674-52A3-4908-9C61-76BA1EE3BC23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37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0A3C-FF7C-4B71-9386-760F385BCCDD}" type="datetime1">
              <a:rPr kumimoji="1" lang="ja-JP" altLang="en-US" smtClean="0"/>
              <a:t>2012/9/4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6FDD3-3E44-4751-ABCA-CC192DC5BF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9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aa.org/" TargetMode="External"/><Relationship Id="rId2" Type="http://schemas.openxmlformats.org/officeDocument/2006/relationships/hyperlink" Target="http://www.dentsu.co.jp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eitaiaf.jp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「フローティング広告」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仮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kumimoji="1" lang="ja-JP" altLang="en-US" dirty="0" smtClean="0"/>
              <a:t>Ｂ班</a:t>
            </a:r>
            <a:endParaRPr kumimoji="1" lang="en-US" altLang="ja-JP" dirty="0" smtClean="0"/>
          </a:p>
          <a:p>
            <a:r>
              <a:rPr lang="ja-JP" altLang="en-US" dirty="0" smtClean="0"/>
              <a:t>唐澤</a:t>
            </a:r>
            <a:endParaRPr lang="en-US" altLang="ja-JP" dirty="0" smtClean="0"/>
          </a:p>
          <a:p>
            <a:r>
              <a:rPr kumimoji="1" lang="ja-JP" altLang="en-US" dirty="0" smtClean="0"/>
              <a:t>藤沼</a:t>
            </a:r>
            <a:endParaRPr kumimoji="1" lang="en-US" altLang="ja-JP" dirty="0" smtClean="0"/>
          </a:p>
          <a:p>
            <a:r>
              <a:rPr lang="ja-JP" altLang="en-US" dirty="0" smtClean="0"/>
              <a:t>古川</a:t>
            </a:r>
            <a:endParaRPr lang="en-US" altLang="ja-JP" dirty="0" smtClean="0"/>
          </a:p>
          <a:p>
            <a:r>
              <a:rPr kumimoji="1" lang="ja-JP" altLang="en-US" dirty="0" smtClean="0"/>
              <a:t>水上</a:t>
            </a:r>
            <a:endParaRPr kumimoji="1" lang="en-US" altLang="ja-JP" dirty="0" smtClean="0"/>
          </a:p>
          <a:p>
            <a:r>
              <a:rPr lang="ja-JP" altLang="en-US" dirty="0" smtClean="0"/>
              <a:t>渡辺</a:t>
            </a:r>
            <a:endParaRPr lang="en-US" altLang="ja-JP" dirty="0" smtClean="0"/>
          </a:p>
          <a:p>
            <a:r>
              <a:rPr kumimoji="1" lang="ja-JP" altLang="en-US" dirty="0"/>
              <a:t>谷中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10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en-US" dirty="0" smtClean="0">
                <a:effectLst/>
              </a:rPr>
              <a:t>Ｗｅｂページのコンテンツの上に重ねて、覆い被さるように表示される広告のこと。</a:t>
            </a:r>
            <a:r>
              <a:rPr lang="ja-JP" altLang="en-US" dirty="0" smtClean="0">
                <a:solidFill>
                  <a:srgbClr val="FF0000"/>
                </a:solidFill>
                <a:effectLst/>
              </a:rPr>
              <a:t>動くものもある</a:t>
            </a:r>
            <a:endParaRPr lang="en-US" altLang="ja-JP" dirty="0" smtClean="0">
              <a:solidFill>
                <a:srgbClr val="FF0000"/>
              </a:solidFill>
              <a:effectLst/>
            </a:endParaRPr>
          </a:p>
          <a:p>
            <a:pPr marL="0" indent="0">
              <a:buNone/>
            </a:pPr>
            <a:endParaRPr lang="en-US" altLang="ja-JP" dirty="0" smtClean="0">
              <a:effectLst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395536" y="1628800"/>
            <a:ext cx="8208912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-146766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フローティング広告とは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2195736" y="3245662"/>
            <a:ext cx="4176464" cy="3279682"/>
            <a:chOff x="539552" y="3212976"/>
            <a:chExt cx="3672408" cy="2808312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212976"/>
              <a:ext cx="3672408" cy="2808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3819220"/>
              <a:ext cx="2808312" cy="2090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290465"/>
            <a:ext cx="8424936" cy="1562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dirty="0" smtClean="0"/>
              <a:t>コンテンツ</a:t>
            </a:r>
            <a:r>
              <a:rPr lang="ja-JP" altLang="en-US" dirty="0"/>
              <a:t>の上に重なっている広告で動き回るため、必然的に視界に入ってくる広告で</a:t>
            </a:r>
            <a:r>
              <a:rPr lang="ja-JP" altLang="en-US" dirty="0" smtClean="0"/>
              <a:t>あること</a:t>
            </a:r>
            <a:r>
              <a:rPr lang="ja-JP" altLang="en-US" dirty="0"/>
              <a:t>。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kumimoji="1" lang="en-US" altLang="ja-JP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395536" y="1268760"/>
            <a:ext cx="8280920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-228642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私たちのフローティング広告の定義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755576" y="2790473"/>
            <a:ext cx="3384376" cy="3167956"/>
            <a:chOff x="4535996" y="2949843"/>
            <a:chExt cx="3816350" cy="345598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5996" y="2949843"/>
              <a:ext cx="3816350" cy="345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6720" y="4149080"/>
              <a:ext cx="2043112" cy="1858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テキスト ボックス 7"/>
          <p:cNvSpPr txBox="1"/>
          <p:nvPr/>
        </p:nvSpPr>
        <p:spPr>
          <a:xfrm>
            <a:off x="899592" y="6237312"/>
            <a:ext cx="309634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/>
              <a:t>フローティング広告</a:t>
            </a:r>
            <a:endParaRPr kumimoji="1" lang="ja-JP" altLang="en-US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002" y="2924944"/>
            <a:ext cx="3670412" cy="316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5652120" y="6237312"/>
            <a:ext cx="15841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/>
              <a:t>バナー広告</a:t>
            </a:r>
            <a:endParaRPr kumimoji="1" lang="ja-JP" altLang="en-US" b="1" dirty="0"/>
          </a:p>
        </p:txBody>
      </p:sp>
      <p:sp>
        <p:nvSpPr>
          <p:cNvPr id="10" name="円/楕円 9"/>
          <p:cNvSpPr/>
          <p:nvPr/>
        </p:nvSpPr>
        <p:spPr>
          <a:xfrm>
            <a:off x="4788024" y="3889762"/>
            <a:ext cx="864096" cy="2068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3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ライコスジャパンで試験的に配信した</a:t>
            </a:r>
            <a:r>
              <a:rPr kumimoji="1" lang="ja-JP" altLang="en-US" dirty="0" smtClean="0"/>
              <a:t>フローティング広告はクリック率がバナー広告よりも１０％増加した。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-180528" y="-1909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noProof="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フローティング広告の効果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下矢印 4"/>
          <p:cNvSpPr/>
          <p:nvPr/>
        </p:nvSpPr>
        <p:spPr>
          <a:xfrm>
            <a:off x="3707904" y="3356992"/>
            <a:ext cx="1512168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87624" y="5229200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このことからフローティング広告</a:t>
            </a:r>
            <a:r>
              <a:rPr lang="ja-JP" altLang="en-US" sz="3200" dirty="0" smtClean="0"/>
              <a:t>は</a:t>
            </a:r>
            <a:endParaRPr lang="en-US" altLang="ja-JP" sz="3200" dirty="0" smtClean="0"/>
          </a:p>
          <a:p>
            <a:r>
              <a:rPr lang="ja-JP" altLang="en-US" sz="3200" dirty="0" smtClean="0"/>
              <a:t>バナー広告よりもクリック率が上がっていることが言える。</a:t>
            </a:r>
            <a:endParaRPr kumimoji="1" lang="ja-JP" altLang="en-US" sz="32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56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70485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025396" y="4410690"/>
            <a:ext cx="3507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インターネット広告推進協議会「効果測定調査レポート」　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5229200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フローティング広告の「印象度」「インパクト」はバナー広告の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約２倍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512" y="5229200"/>
            <a:ext cx="8712968" cy="95410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0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588"/>
            <a:ext cx="7128792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148230" y="5515491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フローティング広告のブランド想起・認知を上昇させるパワーはバナー広告</a:t>
            </a:r>
            <a:r>
              <a:rPr lang="ja-JP" altLang="en-US" sz="2800" dirty="0" smtClean="0"/>
              <a:t>を上回る</a:t>
            </a:r>
            <a:r>
              <a:rPr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85300" y="504618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インターネット広告推進協議会「効果測定調査レポート」</a:t>
            </a:r>
            <a:endParaRPr kumimoji="1" lang="ja-JP" altLang="en-US" sz="1400" dirty="0"/>
          </a:p>
        </p:txBody>
      </p:sp>
      <p:sp>
        <p:nvSpPr>
          <p:cNvPr id="6" name="正方形/長方形 5"/>
          <p:cNvSpPr/>
          <p:nvPr/>
        </p:nvSpPr>
        <p:spPr>
          <a:xfrm>
            <a:off x="1148230" y="5569406"/>
            <a:ext cx="6624736" cy="95410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99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</a:rPr>
              <a:t>フローティング広告は効果的なのか？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　フローティング</a:t>
            </a:r>
            <a:r>
              <a:rPr lang="ja-JP" altLang="en-US" dirty="0"/>
              <a:t>広告は強制的にコンテンツ上に浮かびあがるため</a:t>
            </a:r>
            <a:r>
              <a:rPr lang="ja-JP" altLang="en-US" dirty="0" smtClean="0"/>
              <a:t>目立つ</a:t>
            </a:r>
            <a:r>
              <a:rPr lang="ja-JP" altLang="en-US" dirty="0"/>
              <a:t>。</a:t>
            </a:r>
            <a:endParaRPr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見た</a:t>
            </a:r>
            <a:r>
              <a:rPr lang="ja-JP" altLang="en-US" dirty="0"/>
              <a:t>瞬間のインパクトがあり、バナー広告の問題であった</a:t>
            </a:r>
            <a:r>
              <a:rPr lang="ja-JP" altLang="en-US" dirty="0" smtClean="0"/>
              <a:t>クリック率の低下と認知度</a:t>
            </a:r>
            <a:r>
              <a:rPr lang="ja-JP" altLang="en-US" dirty="0"/>
              <a:t>の向上が図れないなどといった問題が解消</a:t>
            </a:r>
            <a:r>
              <a:rPr lang="ja-JP" altLang="en-US" dirty="0" smtClean="0"/>
              <a:t>される</a:t>
            </a:r>
            <a:r>
              <a:rPr lang="ja-JP" altLang="en-US" dirty="0"/>
              <a:t>。</a:t>
            </a: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3851920" y="2636912"/>
            <a:ext cx="1152128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395536" y="4149080"/>
            <a:ext cx="8136904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25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広告の中でもコンテンツに被さっている「フローティング広告」は他のネット広告に比べ好印象を与える度合いは低い。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311" y="3562048"/>
            <a:ext cx="542925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2373615" y="3240583"/>
            <a:ext cx="4608512" cy="487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好印象</a:t>
            </a:r>
            <a:r>
              <a:rPr lang="ja-JP" altLang="en-US" dirty="0" smtClean="0">
                <a:solidFill>
                  <a:schemeClr val="tx1"/>
                </a:solidFill>
              </a:rPr>
              <a:t>を与える広告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233" y="4409125"/>
            <a:ext cx="2043113" cy="532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4211960" y="53318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76310" y="5572967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インターネットコム株式会社と株式会社インフォプラント調べ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-120630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noProof="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フローティング広告への印象①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49376" y="2132856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 smtClean="0"/>
              <a:t>10</a:t>
            </a:r>
            <a:r>
              <a:rPr lang="ja-JP" altLang="en-US" dirty="0" smtClean="0"/>
              <a:t>代</a:t>
            </a:r>
            <a:r>
              <a:rPr lang="en-US" altLang="ja-JP" dirty="0" smtClean="0"/>
              <a:t>〜60</a:t>
            </a:r>
            <a:r>
              <a:rPr lang="ja-JP" altLang="en-US" dirty="0"/>
              <a:t>代</a:t>
            </a:r>
            <a:r>
              <a:rPr lang="ja-JP" altLang="en-US" dirty="0" smtClean="0"/>
              <a:t>のインターネットユーザー</a:t>
            </a:r>
            <a:r>
              <a:rPr lang="en-US" altLang="ja-JP" dirty="0" smtClean="0"/>
              <a:t>300</a:t>
            </a:r>
            <a:r>
              <a:rPr lang="ja-JP" altLang="en-US" dirty="0" smtClean="0"/>
              <a:t>人に調査したところ以下のような結果になった。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フローティング広告は消費者に対し、何らかのマイナスの影響がありそう</a:t>
            </a:r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-180528" y="260648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フローティング広告への</a:t>
            </a: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印象②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33376313"/>
              </p:ext>
            </p:extLst>
          </p:nvPr>
        </p:nvGraphicFramePr>
        <p:xfrm>
          <a:off x="545510" y="1916832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827584" y="588077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(japan.internet.com </a:t>
            </a:r>
            <a:r>
              <a:rPr lang="ja-JP" altLang="en-US" dirty="0"/>
              <a:t>編集部</a:t>
            </a:r>
            <a:r>
              <a:rPr lang="en-US" altLang="ja-JP" dirty="0"/>
              <a:t>)</a:t>
            </a:r>
          </a:p>
        </p:txBody>
      </p:sp>
      <p:sp>
        <p:nvSpPr>
          <p:cNvPr id="13" name="下矢印 12"/>
          <p:cNvSpPr/>
          <p:nvPr/>
        </p:nvSpPr>
        <p:spPr>
          <a:xfrm>
            <a:off x="5911552" y="4149080"/>
            <a:ext cx="1368152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27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「</a:t>
            </a:r>
            <a:r>
              <a:rPr lang="ja-JP" altLang="ja-JP" dirty="0" smtClean="0"/>
              <a:t>フローティング</a:t>
            </a:r>
            <a:r>
              <a:rPr lang="ja-JP" altLang="ja-JP" dirty="0"/>
              <a:t>広告に対する不快感」がどんな影響を与えるの</a:t>
            </a:r>
            <a:r>
              <a:rPr lang="ja-JP" altLang="ja-JP" dirty="0" smtClean="0"/>
              <a:t>か</a:t>
            </a:r>
            <a:r>
              <a:rPr lang="ja-JP" altLang="en-US" dirty="0" smtClean="0"/>
              <a:t>？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 algn="ctr">
              <a:buNone/>
            </a:pPr>
            <a:r>
              <a:rPr lang="ja-JP" altLang="ja-JP" dirty="0" smtClean="0"/>
              <a:t>まだ</a:t>
            </a:r>
            <a:r>
              <a:rPr lang="ja-JP" altLang="ja-JP" dirty="0"/>
              <a:t>明らかにされて</a:t>
            </a:r>
            <a:r>
              <a:rPr lang="ja-JP" altLang="ja-JP" dirty="0" smtClean="0"/>
              <a:t>いない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この</a:t>
            </a:r>
            <a:r>
              <a:rPr kumimoji="1" lang="ja-JP" altLang="en-US" dirty="0"/>
              <a:t>こと</a:t>
            </a:r>
            <a:r>
              <a:rPr kumimoji="1" lang="ja-JP" altLang="en-US" dirty="0" smtClean="0"/>
              <a:t>を明らかにしていくことによってフローティング広告の負の影響を取り除く。</a:t>
            </a:r>
            <a:endParaRPr kumimoji="1" lang="en-US" altLang="ja-JP" dirty="0" smtClean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-192638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研究意義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" name="下矢印 1"/>
          <p:cNvSpPr/>
          <p:nvPr/>
        </p:nvSpPr>
        <p:spPr>
          <a:xfrm>
            <a:off x="3491880" y="2924944"/>
            <a:ext cx="1800200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2267744" y="3789040"/>
            <a:ext cx="4608512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65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16561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kumimoji="1" lang="ja-JP" altLang="en-US" sz="3600" dirty="0" smtClean="0"/>
              <a:t>　フローティング広告で消費者に</a:t>
            </a:r>
            <a:r>
              <a:rPr lang="ja-JP" altLang="en-US" sz="3600" dirty="0"/>
              <a:t>どのよう</a:t>
            </a:r>
            <a:r>
              <a:rPr lang="ja-JP" altLang="en-US" sz="3600" dirty="0" smtClean="0"/>
              <a:t>な場合</a:t>
            </a:r>
            <a:r>
              <a:rPr lang="ja-JP" altLang="en-US" sz="3600" dirty="0"/>
              <a:t>にどのような場合に不快感を</a:t>
            </a:r>
            <a:r>
              <a:rPr lang="ja-JP" altLang="en-US" sz="3600" dirty="0" smtClean="0"/>
              <a:t>与え、どのような場合に不快感を与えないのか？</a:t>
            </a:r>
            <a:endParaRPr kumimoji="1" lang="ja-JP" altLang="en-US" sz="3600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-180528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問題意識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74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706090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１　現状分析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２　フローティング広告について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３　研究意義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４　問題意識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５　仮説の導出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６　仮説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７　参考文献＆</a:t>
            </a:r>
            <a:r>
              <a:rPr kumimoji="1" lang="en-US" altLang="ja-JP" dirty="0" smtClean="0"/>
              <a:t>URL</a:t>
            </a:r>
            <a:endParaRPr kumimoji="1" lang="ja-JP" altLang="en-US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-180527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1" lang="ja-JP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</a:rPr>
              <a:t>目次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7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600201"/>
            <a:ext cx="8640960" cy="1972816"/>
          </a:xfrm>
        </p:spPr>
        <p:txBody>
          <a:bodyPr/>
          <a:lstStyle/>
          <a:p>
            <a:pPr marL="0" indent="0">
              <a:buNone/>
            </a:pPr>
            <a:r>
              <a:rPr lang="ja-JP" altLang="en-US" b="1" dirty="0" smtClean="0"/>
              <a:t>フローティング広告のどこに不快感を覚えない？</a:t>
            </a:r>
            <a:endParaRPr lang="en-US" altLang="ja-JP" b="1" dirty="0" smtClean="0"/>
          </a:p>
          <a:p>
            <a:pPr marL="0" indent="0">
              <a:buNone/>
            </a:pPr>
            <a:r>
              <a:rPr lang="ja-JP" altLang="en-US" dirty="0" smtClean="0"/>
              <a:t>エンターテインメント性がフローティング広告内に含まれている場合。</a:t>
            </a:r>
            <a:endParaRPr lang="en-US" altLang="ja-JP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82" y="0"/>
            <a:ext cx="953452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323528" y="2276872"/>
            <a:ext cx="8352928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下矢印 4"/>
          <p:cNvSpPr/>
          <p:nvPr/>
        </p:nvSpPr>
        <p:spPr>
          <a:xfrm>
            <a:off x="3491880" y="3717032"/>
            <a:ext cx="1944216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4725144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フローティング広告</a:t>
            </a:r>
            <a:r>
              <a:rPr kumimoji="1" lang="ja-JP" altLang="en-US" sz="3200" dirty="0" smtClean="0"/>
              <a:t>を宣伝として扱うのではなく、単純に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フローティング広告を楽しむことができる</a:t>
            </a:r>
            <a:r>
              <a:rPr kumimoji="1" lang="ja-JP" altLang="en-US" sz="3200" dirty="0" smtClean="0"/>
              <a:t>ため。</a:t>
            </a:r>
            <a:endParaRPr kumimoji="1" lang="ja-JP" altLang="en-US" sz="32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5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b="1" dirty="0" smtClean="0"/>
              <a:t>フローティング広告のどこに不快感を覚える？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kumimoji="1" lang="ja-JP" altLang="en-US" dirty="0" smtClean="0"/>
              <a:t>消費者が情報</a:t>
            </a:r>
            <a:r>
              <a:rPr lang="ja-JP" altLang="en-US" dirty="0"/>
              <a:t>探索</a:t>
            </a:r>
            <a:r>
              <a:rPr lang="ja-JP" altLang="en-US" dirty="0" smtClean="0"/>
              <a:t>の途中に作業が妨げられる場合。</a:t>
            </a:r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たとえ消せたとしても「</a:t>
            </a:r>
            <a:r>
              <a:rPr lang="ja-JP" altLang="en-US" dirty="0" smtClean="0">
                <a:solidFill>
                  <a:srgbClr val="FF0000"/>
                </a:solidFill>
              </a:rPr>
              <a:t>消す手間</a:t>
            </a:r>
            <a:r>
              <a:rPr lang="ja-JP" altLang="en-US" dirty="0" smtClean="0"/>
              <a:t>」が発生してしまうため。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-180528" y="0"/>
            <a:ext cx="9529276" cy="1268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仮説の導出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5" name="下矢印 14"/>
          <p:cNvSpPr/>
          <p:nvPr/>
        </p:nvSpPr>
        <p:spPr>
          <a:xfrm>
            <a:off x="3648006" y="3804229"/>
            <a:ext cx="187220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518300" y="2492896"/>
            <a:ext cx="7942131" cy="10801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16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9310" y="2924944"/>
            <a:ext cx="8229600" cy="125273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b="1" dirty="0" smtClean="0"/>
              <a:t>フローティング広告にエンターテインメント性が含まれていると消費者は不快に感じない。</a:t>
            </a:r>
            <a:endParaRPr kumimoji="1" lang="en-US" altLang="ja-JP" b="1" dirty="0" smtClean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-180528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仮説①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7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2996952"/>
            <a:ext cx="8229600" cy="1180728"/>
          </a:xfrm>
        </p:spPr>
        <p:txBody>
          <a:bodyPr/>
          <a:lstStyle/>
          <a:p>
            <a:pPr marL="0" indent="0">
              <a:buNone/>
            </a:pPr>
            <a:r>
              <a:rPr lang="ja-JP" altLang="en-US" b="1" dirty="0"/>
              <a:t>情報探索を行っているときにフローティング広告が登場すると消費者は不快に感じる。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タイトル 1"/>
          <p:cNvSpPr txBox="1">
            <a:spLocks noGrp="1"/>
          </p:cNvSpPr>
          <p:nvPr>
            <p:ph type="title"/>
          </p:nvPr>
        </p:nvSpPr>
        <p:spPr>
          <a:xfrm>
            <a:off x="-252536" y="0"/>
            <a:ext cx="9396536" cy="1196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仮説②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15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400" dirty="0" smtClean="0"/>
              <a:t>電通　</a:t>
            </a:r>
            <a:r>
              <a:rPr lang="en-US" altLang="ja-JP" sz="2400" dirty="0" smtClean="0">
                <a:hlinkClick r:id="rId2"/>
              </a:rPr>
              <a:t>http</a:t>
            </a:r>
            <a:r>
              <a:rPr lang="en-US" altLang="ja-JP" sz="2400" dirty="0">
                <a:hlinkClick r:id="rId2"/>
              </a:rPr>
              <a:t>://www.dentsu.co.jp</a:t>
            </a:r>
            <a:r>
              <a:rPr lang="en-US" altLang="ja-JP" sz="2400" dirty="0" smtClean="0">
                <a:hlinkClick r:id="rId2"/>
              </a:rPr>
              <a:t>/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インターネット広告推進協議会</a:t>
            </a:r>
            <a:r>
              <a:rPr lang="en-US" altLang="ja-JP" sz="2400" dirty="0">
                <a:hlinkClick r:id="rId3"/>
              </a:rPr>
              <a:t>http://www.jiaa.org</a:t>
            </a:r>
            <a:r>
              <a:rPr lang="en-US" altLang="ja-JP" sz="2400" dirty="0" smtClean="0">
                <a:hlinkClick r:id="rId3"/>
              </a:rPr>
              <a:t>/</a:t>
            </a:r>
            <a:endParaRPr lang="en-US" altLang="ja-JP" sz="2400" dirty="0" smtClean="0"/>
          </a:p>
          <a:p>
            <a:r>
              <a:rPr lang="en-US" altLang="ja-JP" sz="2400" dirty="0" err="1"/>
              <a:t>KEiTAi</a:t>
            </a:r>
            <a:r>
              <a:rPr lang="en-US" altLang="ja-JP" sz="2400" dirty="0"/>
              <a:t>  </a:t>
            </a:r>
            <a:r>
              <a:rPr lang="en-US" altLang="ja-JP" sz="2400" dirty="0" err="1" smtClean="0"/>
              <a:t>AFFiLiATE</a:t>
            </a:r>
            <a:r>
              <a:rPr lang="ja-JP" altLang="en-US" sz="2400" dirty="0" smtClean="0"/>
              <a:t>　</a:t>
            </a:r>
            <a:r>
              <a:rPr lang="en-US" altLang="ja-JP" sz="2400" dirty="0">
                <a:hlinkClick r:id="rId4"/>
              </a:rPr>
              <a:t>http://keitaiaf.jp</a:t>
            </a:r>
            <a:r>
              <a:rPr lang="en-US" altLang="ja-JP" sz="2400" dirty="0" smtClean="0">
                <a:hlinkClick r:id="rId4"/>
              </a:rPr>
              <a:t>/</a:t>
            </a:r>
            <a:endParaRPr lang="ja-JP" altLang="en-US" sz="2400" dirty="0"/>
          </a:p>
          <a:p>
            <a:r>
              <a:rPr lang="en-US" altLang="ja-JP" sz="2400" dirty="0"/>
              <a:t>http://www.netadreport.com/index.html 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　インターネット広告のひみつ</a:t>
            </a:r>
            <a:endParaRPr lang="ja-JP" altLang="en-US" sz="2400" dirty="0"/>
          </a:p>
          <a:p>
            <a:r>
              <a:rPr lang="en-US" altLang="ja-JP" sz="2400" dirty="0"/>
              <a:t>http://ecl.info.kindai.ac.jp/~kitada/index.html 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</a:t>
            </a:r>
            <a:r>
              <a:rPr lang="en-US" altLang="ja-JP" sz="2400" dirty="0" err="1" smtClean="0"/>
              <a:t>Kitada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Home Page </a:t>
            </a:r>
            <a:endParaRPr lang="en-US" altLang="ja-JP" sz="2400" dirty="0" smtClean="0"/>
          </a:p>
          <a:p>
            <a:endParaRPr kumimoji="1" lang="ja-JP" altLang="en-US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-180528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参考</a:t>
            </a:r>
            <a:r>
              <a:rPr lang="en-US" altLang="ja-JP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URL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42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3608" y="193156"/>
            <a:ext cx="7696944" cy="71556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46369"/>
            <a:ext cx="9036496" cy="456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28465" y="6336769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（図録インターネット人口普及率推移とデジタル・デバイド状況）</a:t>
            </a:r>
            <a:endParaRPr kumimoji="1" lang="ja-JP" altLang="en-US" sz="1400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-97244" y="0"/>
            <a:ext cx="9445992" cy="1152128"/>
            <a:chOff x="-14089" y="-9128"/>
            <a:chExt cx="9158089" cy="1152128"/>
          </a:xfrm>
        </p:grpSpPr>
        <p:sp>
          <p:nvSpPr>
            <p:cNvPr id="8" name="正方形/長方形 7"/>
            <p:cNvSpPr/>
            <p:nvPr/>
          </p:nvSpPr>
          <p:spPr>
            <a:xfrm>
              <a:off x="-14089" y="-9128"/>
              <a:ext cx="1691680" cy="11521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現状分析</a:t>
              </a:r>
              <a:endParaRPr lang="en-US" altLang="ja-JP" sz="2000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9" name="タイトル 1"/>
            <p:cNvSpPr txBox="1">
              <a:spLocks/>
            </p:cNvSpPr>
            <p:nvPr/>
          </p:nvSpPr>
          <p:spPr>
            <a:xfrm>
              <a:off x="1677591" y="-9128"/>
              <a:ext cx="7466409" cy="11521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lvl="0" algn="ctr">
                <a:spcBef>
                  <a:spcPct val="0"/>
                </a:spcBef>
              </a:pPr>
              <a:r>
                <a:rPr kumimoji="1" lang="ja-JP" alt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HGP創英角ｺﾞｼｯｸUB" pitchFamily="50" charset="-128"/>
                  <a:ea typeface="HGP創英角ｺﾞｼｯｸUB" pitchFamily="50" charset="-128"/>
                </a:rPr>
                <a:t>インターネット利用者数、</a:t>
              </a:r>
              <a:endPara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lvl="0" algn="ctr">
                <a:spcBef>
                  <a:spcPct val="0"/>
                </a:spcBef>
              </a:pPr>
              <a:r>
                <a:rPr kumimoji="1" lang="ja-JP" alt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HGP創英角ｺﾞｼｯｸUB" pitchFamily="50" charset="-128"/>
                  <a:ea typeface="HGP創英角ｺﾞｼｯｸUB" pitchFamily="50" charset="-128"/>
                </a:rPr>
                <a:t>人口普及率</a:t>
              </a:r>
              <a:endPara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56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358" y="1848578"/>
            <a:ext cx="6120680" cy="3485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1833722"/>
            <a:ext cx="4067944" cy="3749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lang="ja-JP" altLang="en-US" dirty="0" smtClean="0"/>
              <a:t>現状分析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324544" y="908720"/>
            <a:ext cx="9011344" cy="5217443"/>
          </a:xfrm>
        </p:spPr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43608" y="1354117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/>
              <a:t>2006</a:t>
            </a:r>
            <a:r>
              <a:rPr kumimoji="1" lang="ja-JP" altLang="en-US" sz="2400" b="1" dirty="0" smtClean="0"/>
              <a:t>年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43947" y="135411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/>
              <a:t>2011</a:t>
            </a:r>
            <a:r>
              <a:rPr kumimoji="1" lang="ja-JP" altLang="en-US" sz="2400" b="1" dirty="0" smtClean="0"/>
              <a:t>年</a:t>
            </a:r>
            <a:endParaRPr kumimoji="1" lang="ja-JP" altLang="en-US" sz="24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3568" y="578078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/>
              <a:t>5</a:t>
            </a:r>
            <a:r>
              <a:rPr lang="ja-JP" altLang="en-US" sz="3200" b="1" dirty="0" smtClean="0"/>
              <a:t>年前と比べ、広告</a:t>
            </a:r>
            <a:r>
              <a:rPr lang="ja-JP" altLang="en-US" sz="3200" b="1" dirty="0"/>
              <a:t>市場は減少している</a:t>
            </a:r>
            <a:r>
              <a:rPr lang="ja-JP" altLang="en-US" sz="3200" b="1" dirty="0" smtClean="0"/>
              <a:t>のに</a:t>
            </a:r>
            <a:r>
              <a:rPr lang="en-US" altLang="ja-JP" sz="3200" b="1" dirty="0" smtClean="0"/>
              <a:t>Web</a:t>
            </a:r>
            <a:r>
              <a:rPr lang="ja-JP" altLang="en-US" sz="3200" b="1" dirty="0" smtClean="0"/>
              <a:t>広告は</a:t>
            </a:r>
            <a:r>
              <a:rPr lang="en-US" altLang="ja-JP" sz="3200" b="1" dirty="0">
                <a:solidFill>
                  <a:srgbClr val="FF0000"/>
                </a:solidFill>
                <a:latin typeface="+mn-ea"/>
              </a:rPr>
              <a:t>8.1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％増加</a:t>
            </a:r>
            <a:r>
              <a:rPr lang="ja-JP" altLang="en-US" sz="3200" b="1" dirty="0" smtClean="0"/>
              <a:t>と</a:t>
            </a:r>
            <a:r>
              <a:rPr lang="ja-JP" altLang="en-US" sz="3200" b="1" dirty="0"/>
              <a:t>存在感を示した。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1274911" y="1848578"/>
            <a:ext cx="1224135" cy="3881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515164" y="4137151"/>
            <a:ext cx="1210015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>
            <a:off x="1979712" y="2236686"/>
            <a:ext cx="1944216" cy="33525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14" idx="3"/>
          </p:cNvCxnSpPr>
          <p:nvPr/>
        </p:nvCxnSpPr>
        <p:spPr>
          <a:xfrm flipH="1">
            <a:off x="3923928" y="5182016"/>
            <a:ext cx="1768439" cy="4072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683568" y="5780782"/>
            <a:ext cx="7704856" cy="1016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213889" y="5461604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（電通　</a:t>
            </a:r>
            <a:r>
              <a:rPr kumimoji="1" lang="en-US" altLang="ja-JP" sz="1400" dirty="0" smtClean="0"/>
              <a:t>2011</a:t>
            </a:r>
            <a:r>
              <a:rPr kumimoji="1" lang="ja-JP" altLang="en-US" sz="1400" dirty="0" smtClean="0"/>
              <a:t>年日本の広告費）</a:t>
            </a:r>
            <a:endParaRPr kumimoji="1" lang="ja-JP" altLang="en-US" sz="14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67244" y="5461605"/>
            <a:ext cx="2440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（電通　</a:t>
            </a:r>
            <a:r>
              <a:rPr kumimoji="1" lang="en-US" altLang="ja-JP" sz="1400" dirty="0" smtClean="0"/>
              <a:t>2006</a:t>
            </a:r>
            <a:r>
              <a:rPr kumimoji="1" lang="ja-JP" altLang="en-US" sz="1400" dirty="0" smtClean="0"/>
              <a:t>年日本の広告費</a:t>
            </a:r>
            <a:r>
              <a:rPr kumimoji="1" lang="ja-JP" altLang="en-US" sz="1200" dirty="0" smtClean="0"/>
              <a:t>）</a:t>
            </a:r>
            <a:endParaRPr kumimoji="1" lang="ja-JP" altLang="en-US" sz="1200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-54260" y="-34708"/>
            <a:ext cx="9467303" cy="1158135"/>
            <a:chOff x="-34750" y="0"/>
            <a:chExt cx="9178750" cy="1158135"/>
          </a:xfrm>
        </p:grpSpPr>
        <p:sp>
          <p:nvSpPr>
            <p:cNvPr id="20" name="正方形/長方形 19"/>
            <p:cNvSpPr/>
            <p:nvPr/>
          </p:nvSpPr>
          <p:spPr>
            <a:xfrm>
              <a:off x="-34750" y="6007"/>
              <a:ext cx="1759545" cy="11521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2400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21" name="タイトル 1"/>
            <p:cNvSpPr txBox="1">
              <a:spLocks/>
            </p:cNvSpPr>
            <p:nvPr/>
          </p:nvSpPr>
          <p:spPr>
            <a:xfrm>
              <a:off x="1691680" y="0"/>
              <a:ext cx="7452320" cy="1143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ja-JP" altLang="en-US" sz="4400" noProof="0" dirty="0" smtClean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日本の広告費</a:t>
              </a:r>
              <a:endPara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5" name="正方形/長方形 4"/>
          <p:cNvSpPr/>
          <p:nvPr/>
        </p:nvSpPr>
        <p:spPr>
          <a:xfrm>
            <a:off x="313246" y="38683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現状分析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35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kumimoji="1" lang="ja-JP" altLang="en-US" sz="3600" dirty="0" smtClean="0">
                <a:solidFill>
                  <a:srgbClr val="FF0000"/>
                </a:solidFill>
              </a:rPr>
              <a:t>トラフィック効果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　商品を店頭に見に来たり、購買につなげるために、自社</a:t>
            </a:r>
            <a:r>
              <a:rPr kumimoji="1" lang="ja-JP" altLang="en-US" dirty="0" smtClean="0"/>
              <a:t>サイトにアクセスしてもらうことが目的。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　</a:t>
            </a:r>
            <a:r>
              <a:rPr kumimoji="1" lang="ja-JP" altLang="en-US" b="1" dirty="0" smtClean="0"/>
              <a:t>クリック数やクリック率</a:t>
            </a:r>
            <a:r>
              <a:rPr lang="ja-JP" altLang="en-US" b="1" dirty="0" smtClean="0"/>
              <a:t>を高めなくてはいけない</a:t>
            </a:r>
            <a:r>
              <a:rPr lang="ja-JP" altLang="en-US" b="1" dirty="0"/>
              <a:t>。</a:t>
            </a:r>
            <a:endParaRPr kumimoji="1" lang="en-US" altLang="ja-JP" b="1" dirty="0" smtClean="0"/>
          </a:p>
          <a:p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"/>
          </p:nvPr>
        </p:nvSpPr>
        <p:spPr>
          <a:xfrm>
            <a:off x="4355976" y="1535113"/>
            <a:ext cx="4464495" cy="639762"/>
          </a:xfrm>
        </p:spPr>
        <p:txBody>
          <a:bodyPr>
            <a:noAutofit/>
          </a:bodyPr>
          <a:lstStyle/>
          <a:p>
            <a:pPr algn="ctr"/>
            <a:r>
              <a:rPr lang="ja-JP" altLang="en-US" sz="3600" dirty="0" smtClean="0">
                <a:solidFill>
                  <a:srgbClr val="FF0000"/>
                </a:solidFill>
              </a:rPr>
              <a:t>インプレッション効果</a:t>
            </a:r>
            <a:endParaRPr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　企業名や製品名を覚えてもらったり、イメージのアップ、ブランド力を強めることが目的。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　</a:t>
            </a:r>
            <a:r>
              <a:rPr lang="ja-JP" altLang="en-US" b="1" dirty="0"/>
              <a:t>見る</a:t>
            </a:r>
            <a:r>
              <a:rPr lang="ja-JP" altLang="en-US" b="1" dirty="0" smtClean="0"/>
              <a:t>人の印象に</a:t>
            </a:r>
            <a:r>
              <a:rPr kumimoji="1" lang="ja-JP" altLang="en-US" b="1" dirty="0" smtClean="0"/>
              <a:t>残る広告をうたなくてはいけない。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lang="ja-JP" altLang="en-US" b="1" dirty="0" smtClean="0"/>
              <a:t>認知度を向上させなければいけない</a:t>
            </a:r>
            <a:endParaRPr kumimoji="1" lang="ja-JP" altLang="en-US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3567113"/>
            <a:ext cx="28575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3719513"/>
            <a:ext cx="28575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下矢印 8"/>
          <p:cNvSpPr/>
          <p:nvPr/>
        </p:nvSpPr>
        <p:spPr>
          <a:xfrm>
            <a:off x="1691680" y="3873510"/>
            <a:ext cx="158417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>
            <a:off x="5940152" y="3873510"/>
            <a:ext cx="165618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-147364" y="-5128"/>
            <a:ext cx="9467303" cy="1158135"/>
            <a:chOff x="-34750" y="0"/>
            <a:chExt cx="9178750" cy="1158135"/>
          </a:xfrm>
        </p:grpSpPr>
        <p:sp>
          <p:nvSpPr>
            <p:cNvPr id="13" name="正方形/長方形 12"/>
            <p:cNvSpPr/>
            <p:nvPr/>
          </p:nvSpPr>
          <p:spPr>
            <a:xfrm>
              <a:off x="-34750" y="6007"/>
              <a:ext cx="1759545" cy="11521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現状分析</a:t>
              </a:r>
              <a:endParaRPr lang="en-US" altLang="ja-JP" sz="2000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4" name="タイトル 1"/>
            <p:cNvSpPr txBox="1">
              <a:spLocks/>
            </p:cNvSpPr>
            <p:nvPr/>
          </p:nvSpPr>
          <p:spPr>
            <a:xfrm>
              <a:off x="1691680" y="0"/>
              <a:ext cx="7452320" cy="1143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en-US" altLang="ja-JP" sz="4400" dirty="0" smtClean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Web</a:t>
              </a:r>
              <a:r>
                <a:rPr lang="ja-JP" altLang="en-US" sz="4400" dirty="0" smtClean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広告の目的</a:t>
              </a:r>
              <a:endPara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従来</a:t>
            </a:r>
            <a:r>
              <a:rPr lang="ja-JP" altLang="en-US" dirty="0" smtClean="0">
                <a:effectLst/>
              </a:rPr>
              <a:t>のＷｅｂ広告は、ページ内のコンテンツの一部としてレイアウトされ、決められた位置に表示される。</a:t>
            </a:r>
            <a:endParaRPr lang="en-US" altLang="ja-JP" dirty="0" smtClean="0">
              <a:effectLst/>
            </a:endParaRPr>
          </a:p>
          <a:p>
            <a:pPr marL="0" indent="0">
              <a:buNone/>
            </a:pPr>
            <a:endParaRPr lang="en-US" altLang="ja-JP" dirty="0" smtClean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511256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円/楕円 3"/>
          <p:cNvSpPr/>
          <p:nvPr/>
        </p:nvSpPr>
        <p:spPr>
          <a:xfrm>
            <a:off x="971600" y="4365104"/>
            <a:ext cx="1080120" cy="24928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>
            <a:endCxn id="12" idx="1"/>
          </p:cNvCxnSpPr>
          <p:nvPr/>
        </p:nvCxnSpPr>
        <p:spPr>
          <a:xfrm flipV="1">
            <a:off x="1907704" y="4655170"/>
            <a:ext cx="4392488" cy="71804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300192" y="3501008"/>
            <a:ext cx="2699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/>
              <a:t>このような広告を</a:t>
            </a:r>
            <a:endParaRPr kumimoji="1" lang="en-US" altLang="ja-JP" sz="3600" b="1" dirty="0" smtClean="0"/>
          </a:p>
          <a:p>
            <a:r>
              <a:rPr kumimoji="1" lang="ja-JP" altLang="en-US" sz="3600" b="1" dirty="0" smtClean="0">
                <a:solidFill>
                  <a:srgbClr val="FF0000"/>
                </a:solidFill>
              </a:rPr>
              <a:t>バナー広告</a:t>
            </a:r>
            <a:r>
              <a:rPr kumimoji="1" lang="ja-JP" altLang="en-US" sz="3600" b="1" dirty="0" smtClean="0"/>
              <a:t>という。</a:t>
            </a:r>
            <a:endParaRPr kumimoji="1" lang="ja-JP" altLang="en-US" sz="3600" b="1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-180528" y="0"/>
            <a:ext cx="9467303" cy="1158135"/>
            <a:chOff x="-34750" y="0"/>
            <a:chExt cx="9178750" cy="1158135"/>
          </a:xfrm>
        </p:grpSpPr>
        <p:sp>
          <p:nvSpPr>
            <p:cNvPr id="10" name="正方形/長方形 9"/>
            <p:cNvSpPr/>
            <p:nvPr/>
          </p:nvSpPr>
          <p:spPr>
            <a:xfrm>
              <a:off x="-34750" y="6007"/>
              <a:ext cx="1759545" cy="11521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現状分析</a:t>
              </a:r>
              <a:endParaRPr lang="en-US" altLang="ja-JP" sz="2000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3" name="タイトル 1"/>
            <p:cNvSpPr txBox="1">
              <a:spLocks/>
            </p:cNvSpPr>
            <p:nvPr/>
          </p:nvSpPr>
          <p:spPr>
            <a:xfrm>
              <a:off x="1691680" y="0"/>
              <a:ext cx="7452320" cy="1143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ja-JP" altLang="en-US" sz="4400" dirty="0" smtClean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従来の</a:t>
              </a:r>
              <a:r>
                <a:rPr lang="en-US" altLang="ja-JP" sz="4400" dirty="0" smtClean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Web</a:t>
              </a:r>
              <a:r>
                <a:rPr lang="ja-JP" altLang="en-US" sz="4400" dirty="0" smtClean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広告</a:t>
              </a:r>
              <a:endPara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02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1184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バナー</a:t>
            </a:r>
            <a:r>
              <a:rPr lang="ja-JP" altLang="en-US" dirty="0" smtClean="0"/>
              <a:t>広告</a:t>
            </a:r>
            <a:r>
              <a:rPr lang="ja-JP" altLang="en-US" dirty="0"/>
              <a:t>のクリック率は初期よりも低下している。</a:t>
            </a:r>
          </a:p>
          <a:p>
            <a:endParaRPr kumimoji="1" lang="ja-JP" altLang="en-US" dirty="0"/>
          </a:p>
        </p:txBody>
      </p:sp>
      <p:pic>
        <p:nvPicPr>
          <p:cNvPr id="5123" name="Picture 3" descr="C:\Documents and Settings\a01149\デスクトップ\nidanme-14-01_click-ritu-p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40060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275856" y="1657943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バナー広告のクリック率</a:t>
            </a:r>
            <a:endParaRPr kumimoji="1"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60032" y="479715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KEiTAi</a:t>
            </a:r>
            <a:r>
              <a:rPr kumimoji="1" lang="en-US" altLang="ja-JP" dirty="0" smtClean="0"/>
              <a:t>  </a:t>
            </a:r>
            <a:r>
              <a:rPr kumimoji="1" lang="en-US" altLang="ja-JP" dirty="0" err="1" smtClean="0"/>
              <a:t>AFFiLiATE</a:t>
            </a:r>
            <a:r>
              <a:rPr kumimoji="1" lang="ja-JP" altLang="en-US" dirty="0" smtClean="0"/>
              <a:t>調べ</a:t>
            </a:r>
            <a:endParaRPr kumimoji="1" lang="ja-JP" altLang="en-US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-180528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バナー</a:t>
            </a: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広告の問題点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3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2"/>
          </p:nvPr>
        </p:nvSpPr>
        <p:spPr>
          <a:xfrm>
            <a:off x="4640932" y="1405874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/>
              <a:t>　インターネットの利用頻度や利用時間の拡大にともないインターネット利用者ひとりあたりの目にする広告が</a:t>
            </a:r>
            <a:r>
              <a:rPr lang="ja-JP" altLang="en-US" dirty="0" smtClean="0"/>
              <a:t>増加した。</a:t>
            </a:r>
            <a:endParaRPr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広告</a:t>
            </a:r>
            <a:r>
              <a:rPr lang="ja-JP" altLang="en-US" dirty="0"/>
              <a:t>接触機会の増加は、それぞれの</a:t>
            </a:r>
            <a:r>
              <a:rPr lang="ja-JP" altLang="en-US" dirty="0">
                <a:solidFill>
                  <a:srgbClr val="FF0000"/>
                </a:solidFill>
              </a:rPr>
              <a:t>広告の注目率、クリック率を低下させ認知度の向上が図れない。</a:t>
            </a:r>
          </a:p>
          <a:p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104456" cy="443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下矢印 14"/>
          <p:cNvSpPr/>
          <p:nvPr/>
        </p:nvSpPr>
        <p:spPr>
          <a:xfrm>
            <a:off x="5868144" y="3418316"/>
            <a:ext cx="158417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64088" y="5488196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 smtClean="0"/>
              <a:t>MarkeZine</a:t>
            </a:r>
            <a:r>
              <a:rPr kumimoji="1" lang="en-US" altLang="ja-JP" sz="1600" dirty="0" smtClean="0"/>
              <a:t> 【</a:t>
            </a:r>
            <a:r>
              <a:rPr kumimoji="1" lang="ja-JP" altLang="en-US" sz="1600" dirty="0" smtClean="0"/>
              <a:t>広告効果測定基礎</a:t>
            </a:r>
            <a:r>
              <a:rPr kumimoji="1" lang="en-US" altLang="ja-JP" sz="1600" dirty="0" smtClean="0"/>
              <a:t>】</a:t>
            </a:r>
            <a:endParaRPr kumimoji="1" lang="ja-JP" altLang="en-US" sz="1600" dirty="0"/>
          </a:p>
        </p:txBody>
      </p:sp>
      <p:sp>
        <p:nvSpPr>
          <p:cNvPr id="19" name="正方形/長方形 18"/>
          <p:cNvSpPr/>
          <p:nvPr/>
        </p:nvSpPr>
        <p:spPr>
          <a:xfrm>
            <a:off x="4572000" y="3934302"/>
            <a:ext cx="4176464" cy="20630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15616" y="599734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>
                <a:solidFill>
                  <a:srgbClr val="FF0000"/>
                </a:solidFill>
              </a:rPr>
              <a:t>Web</a:t>
            </a:r>
            <a:r>
              <a:rPr kumimoji="1" lang="ja-JP" altLang="en-US" sz="3600" dirty="0" smtClean="0">
                <a:solidFill>
                  <a:srgbClr val="FF0000"/>
                </a:solidFill>
              </a:rPr>
              <a:t>広告の効果が薄れてきている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-192638" y="0"/>
            <a:ext cx="9529276" cy="1152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ja-JP" altLang="en-US" sz="44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クリック数低下の理由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50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552526" y="2780928"/>
            <a:ext cx="8051921" cy="1800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「</a:t>
            </a:r>
            <a:r>
              <a:rPr lang="ja-JP" altLang="en-US" sz="40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フローティング広告」で解決できる</a:t>
            </a:r>
            <a:r>
              <a:rPr lang="en-US" altLang="ja-JP" sz="4000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!!</a:t>
            </a:r>
            <a:endParaRPr kumimoji="1" lang="ja-JP" altLang="en-US" sz="4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FDD3-3E44-4751-ABCA-CC192DC5BFE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51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765</Words>
  <Application>Microsoft Office PowerPoint</Application>
  <PresentationFormat>画面に合わせる (4:3)</PresentationFormat>
  <Paragraphs>175</Paragraphs>
  <Slides>24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​​テーマ</vt:lpstr>
      <vt:lpstr>「フローティング広告」(仮)</vt:lpstr>
      <vt:lpstr>PowerPoint プレゼンテーション</vt:lpstr>
      <vt:lpstr>PowerPoint プレゼンテーション</vt:lpstr>
      <vt:lpstr>現状分析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フローティング広告は効果的なのか？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仮説②</vt:lpstr>
      <vt:lpstr>PowerPoint プレゼンテーション</vt:lpstr>
    </vt:vector>
  </TitlesOfParts>
  <Company>拓殖大学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電算課</dc:creator>
  <cp:lastModifiedBy>takuya</cp:lastModifiedBy>
  <cp:revision>128</cp:revision>
  <dcterms:created xsi:type="dcterms:W3CDTF">2012-08-24T09:06:26Z</dcterms:created>
  <dcterms:modified xsi:type="dcterms:W3CDTF">2012-09-03T17:35:33Z</dcterms:modified>
</cp:coreProperties>
</file>